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8"/>
  </p:notesMasterIdLst>
  <p:sldIdLst>
    <p:sldId id="256" r:id="rId2"/>
    <p:sldId id="258" r:id="rId3"/>
    <p:sldId id="272" r:id="rId4"/>
    <p:sldId id="262" r:id="rId5"/>
    <p:sldId id="264" r:id="rId6"/>
    <p:sldId id="267" r:id="rId7"/>
    <p:sldId id="268" r:id="rId8"/>
    <p:sldId id="271" r:id="rId9"/>
    <p:sldId id="273" r:id="rId10"/>
    <p:sldId id="274" r:id="rId11"/>
    <p:sldId id="275" r:id="rId12"/>
    <p:sldId id="280" r:id="rId13"/>
    <p:sldId id="278" r:id="rId14"/>
    <p:sldId id="281" r:id="rId15"/>
    <p:sldId id="279" r:id="rId16"/>
    <p:sldId id="261" r:id="rId17"/>
    <p:sldId id="277" r:id="rId18"/>
    <p:sldId id="265" r:id="rId19"/>
    <p:sldId id="276" r:id="rId20"/>
    <p:sldId id="266" r:id="rId21"/>
    <p:sldId id="259" r:id="rId22"/>
    <p:sldId id="260" r:id="rId23"/>
    <p:sldId id="269" r:id="rId24"/>
    <p:sldId id="270" r:id="rId25"/>
    <p:sldId id="257" r:id="rId26"/>
    <p:sldId id="282"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38" autoAdjust="0"/>
    <p:restoredTop sz="94624" autoAdjust="0"/>
  </p:normalViewPr>
  <p:slideViewPr>
    <p:cSldViewPr>
      <p:cViewPr>
        <p:scale>
          <a:sx n="75" d="100"/>
          <a:sy n="75" d="100"/>
        </p:scale>
        <p:origin x="-1182"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2BE7CE-8A00-43EB-902A-DCEAB71DEF61}" type="datetimeFigureOut">
              <a:rPr lang="en-US" smtClean="0"/>
              <a:t>4/9/2020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5AED71-B254-4D0A-8D30-805D67081013}"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A5AED71-B254-4D0A-8D30-805D67081013}"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fontAlgn="base"/>
            <a:r>
              <a:rPr lang="en-US" sz="1200" b="1" kern="1200" dirty="0" smtClean="0">
                <a:solidFill>
                  <a:schemeClr val="tx1"/>
                </a:solidFill>
                <a:latin typeface="+mn-lt"/>
                <a:ea typeface="+mn-ea"/>
                <a:cs typeface="+mn-cs"/>
              </a:rPr>
              <a:t>Management Functions</a:t>
            </a:r>
            <a:endParaRPr lang="en-US" sz="900" kern="1200" dirty="0" smtClean="0">
              <a:solidFill>
                <a:schemeClr val="tx1"/>
              </a:solidFill>
              <a:latin typeface="+mn-lt"/>
              <a:ea typeface="+mn-ea"/>
              <a:cs typeface="+mn-cs"/>
            </a:endParaRPr>
          </a:p>
          <a:p>
            <a:pPr fontAlgn="base"/>
            <a:r>
              <a:rPr lang="en-US" sz="1200" kern="1200" dirty="0" smtClean="0">
                <a:solidFill>
                  <a:schemeClr val="tx1"/>
                </a:solidFill>
                <a:latin typeface="+mn-lt"/>
                <a:ea typeface="+mn-ea"/>
                <a:cs typeface="+mn-cs"/>
              </a:rPr>
              <a:t> </a:t>
            </a:r>
            <a:endParaRPr lang="en-US" sz="900" kern="1200" dirty="0" smtClean="0">
              <a:solidFill>
                <a:schemeClr val="tx1"/>
              </a:solidFill>
              <a:latin typeface="+mn-lt"/>
              <a:ea typeface="+mn-ea"/>
              <a:cs typeface="+mn-cs"/>
            </a:endParaRPr>
          </a:p>
          <a:p>
            <a:pPr lvl="0" fontAlgn="base"/>
            <a:r>
              <a:rPr lang="en-US" sz="1200" b="1" kern="1200" dirty="0" smtClean="0">
                <a:solidFill>
                  <a:schemeClr val="tx1"/>
                </a:solidFill>
                <a:latin typeface="+mn-lt"/>
                <a:ea typeface="+mn-ea"/>
                <a:cs typeface="+mn-cs"/>
              </a:rPr>
              <a:t>Planning</a:t>
            </a:r>
            <a:r>
              <a:rPr lang="en-US" sz="1200" kern="1200" dirty="0" smtClean="0">
                <a:solidFill>
                  <a:schemeClr val="tx1"/>
                </a:solidFill>
                <a:latin typeface="+mn-lt"/>
                <a:ea typeface="+mn-ea"/>
                <a:cs typeface="+mn-cs"/>
              </a:rPr>
              <a:t>: This function is very vital to set goals and objectives of an organization. The policies and procedures are laid down to achieve these goals. When it comes to planning the first thing is to foresee vacancies, set the job requirements and decide the recruitment sources. For every job group, a demand and supply forecast is to be made, this requires an HR manager to be aware of both job market and strategic goals of the company. Shortage versus the excess of employees for that given job category is determined for a given period. In the end, a plan is ascertained to eliminate this shortage of employees.</a:t>
            </a:r>
            <a:endParaRPr lang="en-US" sz="900" kern="1200" dirty="0" smtClean="0">
              <a:solidFill>
                <a:schemeClr val="tx1"/>
              </a:solidFill>
              <a:latin typeface="+mn-lt"/>
              <a:ea typeface="+mn-ea"/>
              <a:cs typeface="+mn-cs"/>
            </a:endParaRPr>
          </a:p>
          <a:p>
            <a:pPr fontAlgn="base"/>
            <a:r>
              <a:rPr lang="en-US" sz="1200" kern="1200" dirty="0" smtClean="0">
                <a:solidFill>
                  <a:schemeClr val="tx1"/>
                </a:solidFill>
                <a:latin typeface="+mn-lt"/>
                <a:ea typeface="+mn-ea"/>
                <a:cs typeface="+mn-cs"/>
              </a:rPr>
              <a:t> </a:t>
            </a:r>
            <a:endParaRPr lang="en-US" sz="900" kern="1200" dirty="0" smtClean="0">
              <a:solidFill>
                <a:schemeClr val="tx1"/>
              </a:solidFill>
              <a:latin typeface="+mn-lt"/>
              <a:ea typeface="+mn-ea"/>
              <a:cs typeface="+mn-cs"/>
            </a:endParaRPr>
          </a:p>
          <a:p>
            <a:pPr lvl="0" fontAlgn="base"/>
            <a:r>
              <a:rPr lang="en-US" sz="1200" b="1" kern="1200" dirty="0" smtClean="0">
                <a:solidFill>
                  <a:schemeClr val="tx1"/>
                </a:solidFill>
                <a:latin typeface="+mn-lt"/>
                <a:ea typeface="+mn-ea"/>
                <a:cs typeface="+mn-cs"/>
              </a:rPr>
              <a:t>Organizing:</a:t>
            </a:r>
            <a:r>
              <a:rPr lang="en-US" sz="1200" kern="1200" dirty="0" smtClean="0">
                <a:solidFill>
                  <a:schemeClr val="tx1"/>
                </a:solidFill>
                <a:latin typeface="+mn-lt"/>
                <a:ea typeface="+mn-ea"/>
                <a:cs typeface="+mn-cs"/>
              </a:rPr>
              <a:t> The next major managerial function is to develop and design the structure of the organization. It fundamentally includes the following:</a:t>
            </a:r>
            <a:endParaRPr lang="en-US" sz="900" kern="1200" dirty="0" smtClean="0">
              <a:solidFill>
                <a:schemeClr val="tx1"/>
              </a:solidFill>
              <a:latin typeface="+mn-lt"/>
              <a:ea typeface="+mn-ea"/>
              <a:cs typeface="+mn-cs"/>
            </a:endParaRPr>
          </a:p>
          <a:p>
            <a:pPr lvl="1" fontAlgn="base"/>
            <a:r>
              <a:rPr lang="en-US" sz="1200" kern="1200" dirty="0" smtClean="0">
                <a:solidFill>
                  <a:schemeClr val="tx1"/>
                </a:solidFill>
                <a:latin typeface="+mn-lt"/>
                <a:ea typeface="+mn-ea"/>
                <a:cs typeface="+mn-cs"/>
              </a:rPr>
              <a:t>Employees are grouped into positions or activities they will be performing.</a:t>
            </a:r>
            <a:endParaRPr lang="en-US" sz="900" kern="1200" dirty="0" smtClean="0">
              <a:solidFill>
                <a:schemeClr val="tx1"/>
              </a:solidFill>
              <a:latin typeface="+mn-lt"/>
              <a:ea typeface="+mn-ea"/>
              <a:cs typeface="+mn-cs"/>
            </a:endParaRPr>
          </a:p>
          <a:p>
            <a:pPr lvl="1" fontAlgn="base"/>
            <a:r>
              <a:rPr lang="en-US" sz="1200" kern="1200" dirty="0" smtClean="0">
                <a:solidFill>
                  <a:schemeClr val="tx1"/>
                </a:solidFill>
                <a:latin typeface="+mn-lt"/>
                <a:ea typeface="+mn-ea"/>
                <a:cs typeface="+mn-cs"/>
              </a:rPr>
              <a:t>Allocate different functions to different persons.</a:t>
            </a:r>
            <a:endParaRPr lang="en-US" sz="900" kern="1200" dirty="0" smtClean="0">
              <a:solidFill>
                <a:schemeClr val="tx1"/>
              </a:solidFill>
              <a:latin typeface="+mn-lt"/>
              <a:ea typeface="+mn-ea"/>
              <a:cs typeface="+mn-cs"/>
            </a:endParaRPr>
          </a:p>
          <a:p>
            <a:pPr lvl="1" fontAlgn="base"/>
            <a:r>
              <a:rPr lang="en-US" sz="1200" kern="1200" dirty="0" smtClean="0">
                <a:solidFill>
                  <a:schemeClr val="tx1"/>
                </a:solidFill>
                <a:latin typeface="+mn-lt"/>
                <a:ea typeface="+mn-ea"/>
                <a:cs typeface="+mn-cs"/>
              </a:rPr>
              <a:t>Delegate authority as per the tasks and responsibilities that are assigned.</a:t>
            </a:r>
            <a:endParaRPr lang="en-US" sz="900" kern="1200" dirty="0" smtClean="0">
              <a:solidFill>
                <a:schemeClr val="tx1"/>
              </a:solidFill>
              <a:latin typeface="+mn-lt"/>
              <a:ea typeface="+mn-ea"/>
              <a:cs typeface="+mn-cs"/>
            </a:endParaRPr>
          </a:p>
          <a:p>
            <a:pPr fontAlgn="base"/>
            <a:r>
              <a:rPr lang="en-US" sz="1200" kern="1200" dirty="0" smtClean="0">
                <a:solidFill>
                  <a:schemeClr val="tx1"/>
                </a:solidFill>
                <a:latin typeface="+mn-lt"/>
                <a:ea typeface="+mn-ea"/>
                <a:cs typeface="+mn-cs"/>
              </a:rPr>
              <a:t> </a:t>
            </a:r>
            <a:endParaRPr lang="en-US" sz="900" kern="1200" dirty="0" smtClean="0">
              <a:solidFill>
                <a:schemeClr val="tx1"/>
              </a:solidFill>
              <a:latin typeface="+mn-lt"/>
              <a:ea typeface="+mn-ea"/>
              <a:cs typeface="+mn-cs"/>
            </a:endParaRPr>
          </a:p>
          <a:p>
            <a:pPr lvl="0" fontAlgn="base"/>
            <a:r>
              <a:rPr lang="en-US" sz="1200" b="1" kern="1200" dirty="0" smtClean="0">
                <a:solidFill>
                  <a:schemeClr val="tx1"/>
                </a:solidFill>
                <a:latin typeface="+mn-lt"/>
                <a:ea typeface="+mn-ea"/>
                <a:cs typeface="+mn-cs"/>
              </a:rPr>
              <a:t>Directing:</a:t>
            </a:r>
            <a:r>
              <a:rPr lang="en-US" sz="1200" kern="1200" dirty="0" smtClean="0">
                <a:solidFill>
                  <a:schemeClr val="tx1"/>
                </a:solidFill>
                <a:latin typeface="+mn-lt"/>
                <a:ea typeface="+mn-ea"/>
                <a:cs typeface="+mn-cs"/>
              </a:rPr>
              <a:t> This function is preordained to inspire and direct the employees to achieve the goals. This can be attained by having in place a proper planning of career of employees, various motivational methods and having friendly relations with the manpower. This is a great challenge to any HR manager of an organization; he/she should have the capability of finding employee needs and ways to satisfy them. Motivation will be a continuous process here as new needs may come forward as the old ones get fulfilled.</a:t>
            </a:r>
            <a:endParaRPr lang="en-US" sz="900" kern="1200" dirty="0" smtClean="0">
              <a:solidFill>
                <a:schemeClr val="tx1"/>
              </a:solidFill>
              <a:latin typeface="+mn-lt"/>
              <a:ea typeface="+mn-ea"/>
              <a:cs typeface="+mn-cs"/>
            </a:endParaRPr>
          </a:p>
          <a:p>
            <a:pPr fontAlgn="base"/>
            <a:r>
              <a:rPr lang="en-US" sz="1200" kern="1200" dirty="0" smtClean="0">
                <a:solidFill>
                  <a:schemeClr val="tx1"/>
                </a:solidFill>
                <a:latin typeface="+mn-lt"/>
                <a:ea typeface="+mn-ea"/>
                <a:cs typeface="+mn-cs"/>
              </a:rPr>
              <a:t> </a:t>
            </a:r>
            <a:endParaRPr lang="en-US" sz="9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Controlling:</a:t>
            </a:r>
            <a:r>
              <a:rPr lang="en-US" sz="1200" kern="1200" dirty="0" smtClean="0">
                <a:solidFill>
                  <a:schemeClr val="tx1"/>
                </a:solidFill>
                <a:latin typeface="+mn-lt"/>
                <a:ea typeface="+mn-ea"/>
                <a:cs typeface="+mn-cs"/>
              </a:rPr>
              <a:t> This is concerned with the apprehension of activities as per plans, which was formulated on the basis of goals of the company. The controlling function ends the cycle and again prompts for planning. Here the HR Manager makes an examination of outcome achieved with the standards that were set in the planning stage to see if there are any deviations from the set standards. Hence any deviation can be corrected on the next cycle.</a:t>
            </a:r>
            <a:endParaRPr lang="en-US" dirty="0"/>
          </a:p>
        </p:txBody>
      </p:sp>
      <p:sp>
        <p:nvSpPr>
          <p:cNvPr id="4" name="Slide Number Placeholder 3"/>
          <p:cNvSpPr>
            <a:spLocks noGrp="1"/>
          </p:cNvSpPr>
          <p:nvPr>
            <p:ph type="sldNum" sz="quarter" idx="10"/>
          </p:nvPr>
        </p:nvSpPr>
        <p:spPr/>
        <p:txBody>
          <a:bodyPr/>
          <a:lstStyle/>
          <a:p>
            <a:fld id="{1A5AED71-B254-4D0A-8D30-805D67081013}" type="slidenum">
              <a:rPr lang="en-US" smtClean="0"/>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1200" b="1" kern="1200" dirty="0" smtClean="0">
                <a:solidFill>
                  <a:schemeClr val="tx1"/>
                </a:solidFill>
                <a:latin typeface="+mn-lt"/>
                <a:ea typeface="+mn-ea"/>
                <a:cs typeface="+mn-cs"/>
              </a:rPr>
              <a:t>Operative Functions</a:t>
            </a:r>
            <a:r>
              <a:rPr lang="en-US" sz="1200" kern="1200" dirty="0" smtClean="0">
                <a:solidFill>
                  <a:schemeClr val="tx1"/>
                </a:solidFill>
                <a:latin typeface="+mn-lt"/>
                <a:ea typeface="+mn-ea"/>
                <a:cs typeface="+mn-cs"/>
              </a:rPr>
              <a:t>:</a:t>
            </a:r>
          </a:p>
          <a:p>
            <a:r>
              <a:rPr lang="en-US" sz="1200" b="1" kern="1200" dirty="0" smtClean="0">
                <a:solidFill>
                  <a:schemeClr val="tx1"/>
                </a:solidFill>
                <a:latin typeface="+mn-lt"/>
                <a:ea typeface="+mn-ea"/>
                <a:cs typeface="+mn-cs"/>
              </a:rPr>
              <a:t>Procurement</a:t>
            </a:r>
            <a:r>
              <a:rPr lang="en-US" sz="1200" kern="1200" dirty="0" smtClean="0">
                <a:solidFill>
                  <a:schemeClr val="tx1"/>
                </a:solidFill>
                <a:latin typeface="+mn-lt"/>
                <a:ea typeface="+mn-ea"/>
                <a:cs typeface="+mn-cs"/>
              </a:rPr>
              <a:t>: This first operative function of human resource management is concerned with obtaining of the proper kind and number of personnel necessary to accomplish organization goals. It deals specifically with such subjects as the determination of human resources requirements and their recruitment, selection and placements. </a:t>
            </a:r>
          </a:p>
          <a:p>
            <a:r>
              <a:rPr lang="en-US" sz="1200" b="1" kern="1200" dirty="0" smtClean="0">
                <a:solidFill>
                  <a:schemeClr val="tx1"/>
                </a:solidFill>
                <a:latin typeface="+mn-lt"/>
                <a:ea typeface="+mn-ea"/>
                <a:cs typeface="+mn-cs"/>
              </a:rPr>
              <a:t>Development:</a:t>
            </a:r>
            <a:r>
              <a:rPr lang="en-US" sz="1200" kern="1200" dirty="0" smtClean="0">
                <a:solidFill>
                  <a:schemeClr val="tx1"/>
                </a:solidFill>
                <a:latin typeface="+mn-lt"/>
                <a:ea typeface="+mn-ea"/>
                <a:cs typeface="+mn-cs"/>
              </a:rPr>
              <a:t> After personnel have been obtained, they must be to some degree developed. Development has to do with the increase of skill, through training, that is necessary for proper job performance. This is an activity of very great importance and will continue to grow because of the changes in technology, the realignment of jobs and the increasing complexity of the managerial task.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Compensation</a:t>
            </a:r>
            <a:r>
              <a:rPr lang="en-US" sz="1200" kern="1200" dirty="0" smtClean="0">
                <a:solidFill>
                  <a:schemeClr val="tx1"/>
                </a:solidFill>
                <a:latin typeface="+mn-lt"/>
                <a:ea typeface="+mn-ea"/>
                <a:cs typeface="+mn-cs"/>
              </a:rPr>
              <a:t>: This function is defined as the adequate and equitable remuneration of personnel for their contributions to organization objectives. Though some recent morale surveys have tended to minimize the importance of monetary income to employees, we nevertheless contend that compensation is one of the most important resource management. In dealing with this subject, we shall only economic compensation. Psychic income is classified elsewhere. </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Integration</a:t>
            </a:r>
            <a:r>
              <a:rPr lang="en-US" sz="1200" kern="1200" dirty="0" smtClean="0">
                <a:solidFill>
                  <a:schemeClr val="tx1"/>
                </a:solidFill>
                <a:latin typeface="+mn-lt"/>
                <a:ea typeface="+mn-ea"/>
                <a:cs typeface="+mn-cs"/>
              </a:rPr>
              <a:t>: With the employee procured, developed and reasonably compensated, there follows one of the most difficult and frustrating challenges to management. The definition labels this problem “integration”. It is concerned with the attempt to effect a reasonable reconciliation of individual, societal and organizational interest. It rests upon a foundation of belief that  significant overlapping of interests so exist in our society. Consequently, we must deal with the feelings and attitudes of personnel in conjunction with the principles and policies of organizations. </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Maintenance</a:t>
            </a:r>
            <a:r>
              <a:rPr lang="en-US" sz="1200" kern="1200" dirty="0" smtClean="0">
                <a:solidFill>
                  <a:schemeClr val="tx1"/>
                </a:solidFill>
                <a:latin typeface="+mn-lt"/>
                <a:ea typeface="+mn-ea"/>
                <a:cs typeface="+mn-cs"/>
              </a:rPr>
              <a:t>: If we have executed the foregoing functions well, we now have a wiling and able work force. Maintenance is concerned with the perpetuation of this state. The maintenance of willingness is heavily affected by communications with employees. The physical condition of  the employees should also be maintained. </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Separation</a:t>
            </a:r>
            <a:r>
              <a:rPr lang="en-US" sz="1200" kern="1200" dirty="0" smtClean="0">
                <a:solidFill>
                  <a:schemeClr val="tx1"/>
                </a:solidFill>
                <a:latin typeface="+mn-lt"/>
                <a:ea typeface="+mn-ea"/>
                <a:cs typeface="+mn-cs"/>
              </a:rPr>
              <a:t>: If the first function of human resource management is to secure the employee, it is logical that the last should be the separation and return of that person to society. Most people so not die on the job. The organization is responsible for meeting certain requirements of due process in separation, as well as assuring that the returned citizen is in good shape as possible.</a:t>
            </a:r>
            <a:endParaRPr lang="en-US" dirty="0"/>
          </a:p>
        </p:txBody>
      </p:sp>
      <p:sp>
        <p:nvSpPr>
          <p:cNvPr id="4" name="Slide Number Placeholder 3"/>
          <p:cNvSpPr>
            <a:spLocks noGrp="1"/>
          </p:cNvSpPr>
          <p:nvPr>
            <p:ph type="sldNum" sz="quarter" idx="10"/>
          </p:nvPr>
        </p:nvSpPr>
        <p:spPr/>
        <p:txBody>
          <a:bodyPr/>
          <a:lstStyle/>
          <a:p>
            <a:fld id="{1A5AED71-B254-4D0A-8D30-805D67081013}" type="slidenum">
              <a:rPr lang="en-US" smtClean="0"/>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BD3B7C7-C6A7-4E8F-A3BD-EB9052956B50}" type="datetimeFigureOut">
              <a:rPr lang="en-US" smtClean="0"/>
              <a:pPr/>
              <a:t>4/9/2020</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C52E29B8-A3C7-49B4-B81F-0EA28782C4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D3B7C7-C6A7-4E8F-A3BD-EB9052956B50}" type="datetimeFigureOut">
              <a:rPr lang="en-US" smtClean="0"/>
              <a:pPr/>
              <a:t>4/9/2020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2E29B8-A3C7-49B4-B81F-0EA28782C4C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4BD3B7C7-C6A7-4E8F-A3BD-EB9052956B50}" type="datetimeFigureOut">
              <a:rPr lang="en-US" smtClean="0"/>
              <a:pPr/>
              <a:t>4/9/2020</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C52E29B8-A3C7-49B4-B81F-0EA28782C4C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BD3B7C7-C6A7-4E8F-A3BD-EB9052956B50}" type="datetimeFigureOut">
              <a:rPr lang="en-US" smtClean="0"/>
              <a:pPr/>
              <a:t>4/9/2020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52E29B8-A3C7-49B4-B81F-0EA28782C4C2}"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4BD3B7C7-C6A7-4E8F-A3BD-EB9052956B50}" type="datetimeFigureOut">
              <a:rPr lang="en-US" smtClean="0"/>
              <a:pPr/>
              <a:t>4/9/2020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C52E29B8-A3C7-49B4-B81F-0EA28782C4C2}"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4BD3B7C7-C6A7-4E8F-A3BD-EB9052956B50}" type="datetimeFigureOut">
              <a:rPr lang="en-US" smtClean="0"/>
              <a:pPr/>
              <a:t>4/9/2020</a:t>
            </a:fld>
            <a:endParaRPr lang="en-US"/>
          </a:p>
        </p:txBody>
      </p:sp>
      <p:sp>
        <p:nvSpPr>
          <p:cNvPr id="10" name="Slide Number Placeholder 9"/>
          <p:cNvSpPr>
            <a:spLocks noGrp="1"/>
          </p:cNvSpPr>
          <p:nvPr>
            <p:ph type="sldNum" sz="quarter" idx="16"/>
          </p:nvPr>
        </p:nvSpPr>
        <p:spPr/>
        <p:txBody>
          <a:bodyPr rtlCol="0"/>
          <a:lstStyle/>
          <a:p>
            <a:fld id="{C52E29B8-A3C7-49B4-B81F-0EA28782C4C2}"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4BD3B7C7-C6A7-4E8F-A3BD-EB9052956B50}" type="datetimeFigureOut">
              <a:rPr lang="en-US" smtClean="0"/>
              <a:pPr/>
              <a:t>4/9/2020</a:t>
            </a:fld>
            <a:endParaRPr lang="en-US"/>
          </a:p>
        </p:txBody>
      </p:sp>
      <p:sp>
        <p:nvSpPr>
          <p:cNvPr id="12" name="Slide Number Placeholder 11"/>
          <p:cNvSpPr>
            <a:spLocks noGrp="1"/>
          </p:cNvSpPr>
          <p:nvPr>
            <p:ph type="sldNum" sz="quarter" idx="16"/>
          </p:nvPr>
        </p:nvSpPr>
        <p:spPr/>
        <p:txBody>
          <a:bodyPr rtlCol="0"/>
          <a:lstStyle/>
          <a:p>
            <a:fld id="{C52E29B8-A3C7-49B4-B81F-0EA28782C4C2}"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BD3B7C7-C6A7-4E8F-A3BD-EB9052956B50}" type="datetimeFigureOut">
              <a:rPr lang="en-US" smtClean="0"/>
              <a:pPr/>
              <a:t>4/9/2020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C52E29B8-A3C7-49B4-B81F-0EA28782C4C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D3B7C7-C6A7-4E8F-A3BD-EB9052956B50}" type="datetimeFigureOut">
              <a:rPr lang="en-US" smtClean="0"/>
              <a:pPr/>
              <a:t>4/9/2020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C52E29B8-A3C7-49B4-B81F-0EA28782C4C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BD3B7C7-C6A7-4E8F-A3BD-EB9052956B50}" type="datetimeFigureOut">
              <a:rPr lang="en-US" smtClean="0"/>
              <a:pPr/>
              <a:t>4/9/2020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C52E29B8-A3C7-49B4-B81F-0EA28782C4C2}"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4BD3B7C7-C6A7-4E8F-A3BD-EB9052956B50}" type="datetimeFigureOut">
              <a:rPr lang="en-US" smtClean="0"/>
              <a:pPr/>
              <a:t>4/9/2020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C52E29B8-A3C7-49B4-B81F-0EA28782C4C2}"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BD3B7C7-C6A7-4E8F-A3BD-EB9052956B50}" type="datetimeFigureOut">
              <a:rPr lang="en-US" smtClean="0"/>
              <a:pPr/>
              <a:t>4/9/2020</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C52E29B8-A3C7-49B4-B81F-0EA28782C4C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0"/>
            <a:ext cx="6477000" cy="1828800"/>
          </a:xfrm>
        </p:spPr>
        <p:txBody>
          <a:bodyPr/>
          <a:lstStyle/>
          <a:p>
            <a:r>
              <a:rPr lang="en-US" dirty="0" smtClean="0"/>
              <a:t>Human resource Management</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The scope of HR is extensive and far reaching. Therefore it is very difficult to define it </a:t>
            </a:r>
            <a:r>
              <a:rPr lang="en-US" dirty="0" err="1" smtClean="0"/>
              <a:t>consisely</a:t>
            </a:r>
            <a:r>
              <a:rPr lang="en-US" dirty="0" smtClean="0"/>
              <a:t>.</a:t>
            </a:r>
          </a:p>
          <a:p>
            <a:pPr>
              <a:buNone/>
            </a:pPr>
            <a:r>
              <a:rPr lang="en-US" dirty="0" smtClean="0"/>
              <a:t>    however we can classify the scope of HRM under the following three categories.</a:t>
            </a:r>
          </a:p>
          <a:p>
            <a:pPr>
              <a:buFont typeface="Arial" pitchFamily="34" charset="0"/>
              <a:buChar char="•"/>
            </a:pPr>
            <a:r>
              <a:rPr lang="en-US" dirty="0" smtClean="0"/>
              <a:t>HRM in personal management</a:t>
            </a:r>
          </a:p>
          <a:p>
            <a:pPr>
              <a:buFont typeface="Arial" pitchFamily="34" charset="0"/>
              <a:buChar char="•"/>
            </a:pPr>
            <a:r>
              <a:rPr lang="en-US" dirty="0" smtClean="0"/>
              <a:t>HRM in employee welfare</a:t>
            </a:r>
          </a:p>
          <a:p>
            <a:pPr>
              <a:buFont typeface="Arial" pitchFamily="34" charset="0"/>
              <a:buChar char="•"/>
            </a:pPr>
            <a:r>
              <a:rPr lang="en-US" dirty="0" smtClean="0"/>
              <a:t>HRM in industrial relationship</a:t>
            </a:r>
          </a:p>
          <a:p>
            <a:pPr>
              <a:buFont typeface="Arial" pitchFamily="34" charset="0"/>
              <a:buChar char="•"/>
            </a:pPr>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HRM in personnel management  </a:t>
            </a:r>
          </a:p>
          <a:p>
            <a:pPr>
              <a:buNone/>
            </a:pPr>
            <a:r>
              <a:rPr lang="en-US" dirty="0" smtClean="0"/>
              <a:t>   </a:t>
            </a:r>
            <a:r>
              <a:rPr lang="en-US" dirty="0" err="1" smtClean="0"/>
              <a:t>hrm</a:t>
            </a:r>
            <a:r>
              <a:rPr lang="en-US" dirty="0" smtClean="0"/>
              <a:t> in personnel management is typically direct manpower </a:t>
            </a:r>
            <a:r>
              <a:rPr lang="en-US" dirty="0" err="1" smtClean="0"/>
              <a:t>mangement</a:t>
            </a:r>
            <a:r>
              <a:rPr lang="en-US" dirty="0" smtClean="0"/>
              <a:t> that involves manpower </a:t>
            </a:r>
            <a:r>
              <a:rPr lang="en-US" dirty="0" err="1" smtClean="0"/>
              <a:t>planning,hiring</a:t>
            </a:r>
            <a:r>
              <a:rPr lang="en-US" dirty="0" smtClean="0"/>
              <a:t>(recruitment and selection),training and </a:t>
            </a:r>
            <a:r>
              <a:rPr lang="en-US" dirty="0" err="1" smtClean="0"/>
              <a:t>devlopment,introduction</a:t>
            </a:r>
            <a:r>
              <a:rPr lang="en-US" dirty="0" smtClean="0"/>
              <a:t> and </a:t>
            </a:r>
            <a:r>
              <a:rPr lang="en-US" dirty="0" err="1" smtClean="0"/>
              <a:t>orientation,transfer</a:t>
            </a:r>
            <a:r>
              <a:rPr lang="en-US" dirty="0" smtClean="0"/>
              <a:t> </a:t>
            </a:r>
            <a:r>
              <a:rPr lang="en-US" dirty="0" err="1" smtClean="0"/>
              <a:t>promotion,employee</a:t>
            </a:r>
            <a:r>
              <a:rPr lang="en-US" dirty="0" smtClean="0"/>
              <a:t> productivity compensation layoff and </a:t>
            </a:r>
            <a:r>
              <a:rPr lang="en-US" dirty="0" err="1" smtClean="0"/>
              <a:t>retenchment</a:t>
            </a:r>
            <a:r>
              <a:rPr lang="en-US" dirty="0" smtClean="0"/>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HRM in employee welfare</a:t>
            </a:r>
          </a:p>
          <a:p>
            <a:pPr>
              <a:buNone/>
            </a:pPr>
            <a:r>
              <a:rPr lang="en-US" dirty="0" smtClean="0"/>
              <a:t>   </a:t>
            </a:r>
            <a:r>
              <a:rPr lang="en-US" dirty="0" err="1" smtClean="0"/>
              <a:t>hrm</a:t>
            </a:r>
            <a:r>
              <a:rPr lang="en-US" dirty="0" smtClean="0"/>
              <a:t> in employee welfare is a particular aspects of </a:t>
            </a:r>
            <a:r>
              <a:rPr lang="en-US" dirty="0" err="1" smtClean="0"/>
              <a:t>hrm</a:t>
            </a:r>
            <a:r>
              <a:rPr lang="en-US" dirty="0" smtClean="0"/>
              <a:t> which deals with working condition and amenities at workplace. This includes a wide array of responsibilities such as safety </a:t>
            </a:r>
            <a:r>
              <a:rPr lang="en-US" dirty="0" err="1" smtClean="0"/>
              <a:t>services,social</a:t>
            </a:r>
            <a:r>
              <a:rPr lang="en-US" dirty="0" smtClean="0"/>
              <a:t> security and medical services. It relates supervision and employee counseling, education and training.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PROS and CONS</a:t>
            </a:r>
          </a:p>
          <a:p>
            <a:pPr>
              <a:buNone/>
            </a:pPr>
            <a:r>
              <a:rPr lang="en-US" dirty="0" smtClean="0"/>
              <a:t>    The pros and cons of something are its advantages and disadvantages, which you consider carefully so that you can make the sensible </a:t>
            </a:r>
            <a:r>
              <a:rPr lang="en-US" dirty="0" err="1" smtClean="0"/>
              <a:t>descision</a:t>
            </a:r>
            <a:r>
              <a:rPr lang="en-US" dirty="0" smtClean="0"/>
              <a:t>.</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HRM in Industrial Relations</a:t>
            </a:r>
          </a:p>
          <a:p>
            <a:pPr>
              <a:buNone/>
            </a:pPr>
            <a:r>
              <a:rPr lang="en-US" dirty="0" smtClean="0"/>
              <a:t>   </a:t>
            </a:r>
            <a:r>
              <a:rPr lang="en-US" dirty="0" err="1" smtClean="0"/>
              <a:t>Hrm</a:t>
            </a:r>
            <a:r>
              <a:rPr lang="en-US" dirty="0" smtClean="0"/>
              <a:t> in industrial relation is a highly sensitive area. It needs careful interactions with labor or employee unions, </a:t>
            </a:r>
            <a:r>
              <a:rPr lang="en-US" dirty="0" err="1" smtClean="0"/>
              <a:t>adressing</a:t>
            </a:r>
            <a:r>
              <a:rPr lang="en-US" dirty="0" smtClean="0"/>
              <a:t> their </a:t>
            </a:r>
            <a:r>
              <a:rPr lang="en-US" dirty="0" err="1" smtClean="0"/>
              <a:t>greivances</a:t>
            </a:r>
            <a:r>
              <a:rPr lang="en-US" dirty="0" smtClean="0"/>
              <a:t> and settling the disputes effectively in order to maintain peace and harmony in the organization.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92500" lnSpcReduction="20000"/>
          </a:bodyPr>
          <a:lstStyle/>
          <a:p>
            <a:pPr>
              <a:buNone/>
            </a:pPr>
            <a:r>
              <a:rPr lang="en-US" dirty="0" smtClean="0"/>
              <a:t> </a:t>
            </a:r>
            <a:r>
              <a:rPr lang="en-US" dirty="0" err="1" smtClean="0"/>
              <a:t>Characterstics</a:t>
            </a:r>
            <a:r>
              <a:rPr lang="en-US" dirty="0" smtClean="0"/>
              <a:t> of Human Resource Management</a:t>
            </a:r>
          </a:p>
          <a:p>
            <a:pPr>
              <a:buFont typeface="Arial" pitchFamily="34" charset="0"/>
              <a:buChar char="•"/>
            </a:pPr>
            <a:r>
              <a:rPr lang="en-US" dirty="0" smtClean="0"/>
              <a:t>Comprehensive Function</a:t>
            </a:r>
          </a:p>
          <a:p>
            <a:pPr>
              <a:buFont typeface="Arial" pitchFamily="34" charset="0"/>
              <a:buChar char="•"/>
            </a:pPr>
            <a:r>
              <a:rPr lang="en-US" dirty="0" smtClean="0"/>
              <a:t>People oriented</a:t>
            </a:r>
          </a:p>
          <a:p>
            <a:pPr>
              <a:buFont typeface="Arial" pitchFamily="34" charset="0"/>
              <a:buChar char="•"/>
            </a:pPr>
            <a:r>
              <a:rPr lang="en-US" dirty="0" smtClean="0"/>
              <a:t>Action oriented</a:t>
            </a:r>
          </a:p>
          <a:p>
            <a:pPr>
              <a:buFont typeface="Arial" pitchFamily="34" charset="0"/>
              <a:buChar char="•"/>
            </a:pPr>
            <a:r>
              <a:rPr lang="en-US" dirty="0" smtClean="0"/>
              <a:t>Development oriented</a:t>
            </a:r>
          </a:p>
          <a:p>
            <a:pPr>
              <a:buFont typeface="Arial" pitchFamily="34" charset="0"/>
              <a:buChar char="•"/>
            </a:pPr>
            <a:r>
              <a:rPr lang="en-US" dirty="0" smtClean="0"/>
              <a:t>Pervasive oriented</a:t>
            </a:r>
          </a:p>
          <a:p>
            <a:pPr>
              <a:buFont typeface="Arial" pitchFamily="34" charset="0"/>
              <a:buChar char="•"/>
            </a:pPr>
            <a:r>
              <a:rPr lang="en-US" dirty="0" smtClean="0"/>
              <a:t>Continuous </a:t>
            </a:r>
            <a:r>
              <a:rPr lang="en-US" dirty="0" err="1" smtClean="0"/>
              <a:t>funtions</a:t>
            </a:r>
            <a:endParaRPr lang="en-US" dirty="0" smtClean="0"/>
          </a:p>
          <a:p>
            <a:pPr>
              <a:buFont typeface="Arial" pitchFamily="34" charset="0"/>
              <a:buChar char="•"/>
            </a:pPr>
            <a:r>
              <a:rPr lang="en-US" dirty="0" smtClean="0"/>
              <a:t>Science as well as art</a:t>
            </a:r>
          </a:p>
          <a:p>
            <a:pPr>
              <a:buFont typeface="Arial" pitchFamily="34" charset="0"/>
              <a:buChar char="•"/>
            </a:pPr>
            <a:r>
              <a:rPr lang="en-US" dirty="0" smtClean="0"/>
              <a:t>Staff function</a:t>
            </a:r>
          </a:p>
          <a:p>
            <a:pPr>
              <a:buFont typeface="Arial" pitchFamily="34" charset="0"/>
              <a:buChar char="•"/>
            </a:pPr>
            <a:r>
              <a:rPr lang="en-US" smtClean="0"/>
              <a:t>Interdisciplinary</a:t>
            </a:r>
          </a:p>
          <a:p>
            <a:pPr>
              <a:buFont typeface="Arial" pitchFamily="34" charset="0"/>
              <a:buChar char="•"/>
            </a:pP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The manager’s human resource management jobs</a:t>
            </a:r>
          </a:p>
          <a:p>
            <a:pPr>
              <a:buNone/>
            </a:pPr>
            <a:r>
              <a:rPr lang="en-US" dirty="0" smtClean="0"/>
              <a:t> Management process</a:t>
            </a:r>
          </a:p>
          <a:p>
            <a:pPr>
              <a:buNone/>
            </a:pPr>
            <a:endParaRPr lang="en-US" dirty="0" smtClean="0"/>
          </a:p>
          <a:p>
            <a:pPr>
              <a:buNone/>
            </a:pPr>
            <a:r>
              <a:rPr lang="en-US" dirty="0" smtClean="0"/>
              <a:t>   The five basic functions of Planning, Organizing, Staffing, leading and controlling.</a:t>
            </a:r>
          </a:p>
          <a:p>
            <a:pPr>
              <a:buNone/>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buNone/>
            </a:pPr>
            <a:r>
              <a:rPr lang="en-US" dirty="0" smtClean="0"/>
              <a:t>   Functions and </a:t>
            </a:r>
            <a:r>
              <a:rPr lang="en-US" dirty="0" err="1" smtClean="0"/>
              <a:t>activites</a:t>
            </a:r>
            <a:r>
              <a:rPr lang="en-US" dirty="0" smtClean="0"/>
              <a:t> of HR manager</a:t>
            </a:r>
          </a:p>
          <a:p>
            <a:pPr>
              <a:buFont typeface="Arial" pitchFamily="34" charset="0"/>
              <a:buChar char="•"/>
            </a:pPr>
            <a:r>
              <a:rPr lang="en-US" dirty="0" smtClean="0"/>
              <a:t>Planning</a:t>
            </a:r>
          </a:p>
          <a:p>
            <a:pPr>
              <a:buFont typeface="Arial" pitchFamily="34" charset="0"/>
              <a:buChar char="•"/>
            </a:pPr>
            <a:r>
              <a:rPr lang="en-US" dirty="0" smtClean="0"/>
              <a:t>Staffing</a:t>
            </a:r>
          </a:p>
          <a:p>
            <a:pPr>
              <a:buFont typeface="Arial" pitchFamily="34" charset="0"/>
              <a:buChar char="•"/>
            </a:pPr>
            <a:r>
              <a:rPr lang="en-US" dirty="0" smtClean="0"/>
              <a:t>Leading </a:t>
            </a:r>
          </a:p>
          <a:p>
            <a:pPr>
              <a:buFont typeface="Arial" pitchFamily="34" charset="0"/>
              <a:buChar char="•"/>
            </a:pPr>
            <a:r>
              <a:rPr lang="en-US" dirty="0" smtClean="0"/>
              <a:t>Organizing</a:t>
            </a:r>
          </a:p>
          <a:p>
            <a:pPr>
              <a:buFont typeface="Arial" pitchFamily="34" charset="0"/>
              <a:buChar char="•"/>
            </a:pPr>
            <a:r>
              <a:rPr lang="en-US" dirty="0" smtClean="0"/>
              <a:t>Controlling</a:t>
            </a:r>
          </a:p>
          <a:p>
            <a:pPr>
              <a:buNone/>
            </a:pPr>
            <a:endParaRPr lang="en-US"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Skills of HR Professionals</a:t>
            </a:r>
          </a:p>
          <a:p>
            <a:pPr>
              <a:buNone/>
            </a:pPr>
            <a:r>
              <a:rPr lang="en-US" dirty="0" smtClean="0"/>
              <a:t>    HR Skills:</a:t>
            </a:r>
          </a:p>
          <a:p>
            <a:pPr>
              <a:buNone/>
            </a:pPr>
            <a:r>
              <a:rPr lang="en-US" dirty="0" smtClean="0"/>
              <a:t>    Hr managers required to know how people play a role in the organization, an advantage against the competition as well as the policies, program etc</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err="1" smtClean="0"/>
              <a:t>Descision</a:t>
            </a:r>
            <a:r>
              <a:rPr lang="en-US" dirty="0" smtClean="0"/>
              <a:t> making skills</a:t>
            </a:r>
          </a:p>
          <a:p>
            <a:pPr>
              <a:buNone/>
            </a:pPr>
            <a:r>
              <a:rPr lang="en-US" dirty="0" smtClean="0"/>
              <a:t>   Hr managers take a variety of </a:t>
            </a:r>
            <a:r>
              <a:rPr lang="en-US" dirty="0" err="1" smtClean="0"/>
              <a:t>descisions</a:t>
            </a:r>
            <a:r>
              <a:rPr lang="en-US" dirty="0" smtClean="0"/>
              <a:t> that effect </a:t>
            </a:r>
            <a:r>
              <a:rPr lang="en-US" dirty="0" err="1" smtClean="0"/>
              <a:t>wether</a:t>
            </a:r>
            <a:r>
              <a:rPr lang="en-US" dirty="0" smtClean="0"/>
              <a:t> the employees are qualified and motivated and </a:t>
            </a:r>
            <a:r>
              <a:rPr lang="en-US" dirty="0" err="1" smtClean="0"/>
              <a:t>wether</a:t>
            </a:r>
            <a:r>
              <a:rPr lang="en-US" dirty="0" smtClean="0"/>
              <a:t> the organization is operating </a:t>
            </a:r>
            <a:r>
              <a:rPr lang="en-US" dirty="0" err="1" smtClean="0"/>
              <a:t>effieciently</a:t>
            </a:r>
            <a:r>
              <a:rPr lang="en-US" dirty="0" smtClean="0"/>
              <a:t> and complying with the law.</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buNone/>
            </a:pPr>
            <a:r>
              <a:rPr lang="en-US" dirty="0" smtClean="0"/>
              <a:t>   Human resource management is a process of hiring      </a:t>
            </a:r>
            <a:r>
              <a:rPr lang="en-US" dirty="0" err="1" smtClean="0"/>
              <a:t>staffing,training</a:t>
            </a:r>
            <a:r>
              <a:rPr lang="en-US" dirty="0" smtClean="0"/>
              <a:t> and recruitment of all the process in</a:t>
            </a:r>
          </a:p>
          <a:p>
            <a:pPr>
              <a:buNone/>
            </a:pPr>
            <a:r>
              <a:rPr lang="en-US" dirty="0" smtClean="0"/>
              <a:t>   an organization. They are dealing with different categories  </a:t>
            </a:r>
            <a:r>
              <a:rPr lang="en-US" dirty="0" err="1" smtClean="0"/>
              <a:t>functional,managerial,operative</a:t>
            </a:r>
            <a:r>
              <a:rPr lang="en-US" dirty="0" smtClean="0"/>
              <a:t>.</a:t>
            </a:r>
          </a:p>
          <a:p>
            <a:pPr>
              <a:buNone/>
            </a:pPr>
            <a:endParaRPr lang="en-US" dirty="0" smtClean="0"/>
          </a:p>
          <a:p>
            <a:pPr>
              <a:buNone/>
            </a:pPr>
            <a:r>
              <a:rPr lang="en-US" dirty="0" smtClean="0"/>
              <a:t>   Garry </a:t>
            </a:r>
            <a:r>
              <a:rPr lang="en-US" dirty="0" err="1" smtClean="0"/>
              <a:t>dessler</a:t>
            </a:r>
            <a:r>
              <a:rPr lang="en-US" dirty="0" smtClean="0"/>
              <a:t>(1997)  human resource management as the policies and practices that you need to carry out the people or personal aspects of your management job. </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err="1" smtClean="0"/>
              <a:t>Techniqal</a:t>
            </a:r>
            <a:r>
              <a:rPr lang="en-US" dirty="0" smtClean="0"/>
              <a:t> Skills</a:t>
            </a:r>
          </a:p>
          <a:p>
            <a:r>
              <a:rPr lang="en-US" dirty="0" smtClean="0"/>
              <a:t>These skills are specialized skills. In HR professionals need knowledge to the state of the art practices in such areas staffing, development, rewards, organizational design etc</a:t>
            </a:r>
          </a:p>
          <a:p>
            <a:r>
              <a:rPr lang="en-US" dirty="0" smtClean="0"/>
              <a:t>Leadership skills:</a:t>
            </a:r>
          </a:p>
          <a:p>
            <a:pPr>
              <a:buNone/>
            </a:pPr>
            <a:r>
              <a:rPr lang="en-US" dirty="0" smtClean="0"/>
              <a:t>    Hr managers need to play a leadership role with regard to the organizations hr. leadership often requires helping the organization manage change.</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lnSpcReduction="10000"/>
          </a:bodyPr>
          <a:lstStyle/>
          <a:p>
            <a:r>
              <a:rPr lang="en-US" dirty="0" smtClean="0"/>
              <a:t>These aspects </a:t>
            </a:r>
            <a:r>
              <a:rPr lang="en-US" dirty="0" err="1" smtClean="0"/>
              <a:t>incude</a:t>
            </a:r>
            <a:r>
              <a:rPr lang="en-US" dirty="0" smtClean="0"/>
              <a:t>:</a:t>
            </a:r>
          </a:p>
          <a:p>
            <a:pPr>
              <a:buFont typeface="Arial" pitchFamily="34" charset="0"/>
              <a:buChar char="•"/>
            </a:pPr>
            <a:r>
              <a:rPr lang="en-US" dirty="0" smtClean="0"/>
              <a:t>Conducting Job Analysis</a:t>
            </a:r>
          </a:p>
          <a:p>
            <a:pPr>
              <a:buFont typeface="Arial" pitchFamily="34" charset="0"/>
              <a:buChar char="•"/>
            </a:pPr>
            <a:r>
              <a:rPr lang="en-US" dirty="0" smtClean="0"/>
              <a:t>Planning </a:t>
            </a:r>
            <a:r>
              <a:rPr lang="en-US" dirty="0" err="1" smtClean="0"/>
              <a:t>labour</a:t>
            </a:r>
            <a:r>
              <a:rPr lang="en-US" dirty="0" smtClean="0"/>
              <a:t> needs and </a:t>
            </a:r>
            <a:r>
              <a:rPr lang="en-US" dirty="0" err="1" smtClean="0"/>
              <a:t>recuriting</a:t>
            </a:r>
            <a:r>
              <a:rPr lang="en-US" dirty="0" smtClean="0"/>
              <a:t> job candidates</a:t>
            </a:r>
          </a:p>
          <a:p>
            <a:pPr>
              <a:buFont typeface="Arial" pitchFamily="34" charset="0"/>
              <a:buChar char="•"/>
            </a:pPr>
            <a:r>
              <a:rPr lang="en-US" dirty="0" smtClean="0"/>
              <a:t>Selecting Job Candidates</a:t>
            </a:r>
          </a:p>
          <a:p>
            <a:pPr>
              <a:buFont typeface="Arial" pitchFamily="34" charset="0"/>
              <a:buChar char="•"/>
            </a:pPr>
            <a:r>
              <a:rPr lang="en-US" dirty="0" smtClean="0"/>
              <a:t>Orienting and training new employees</a:t>
            </a:r>
          </a:p>
          <a:p>
            <a:pPr>
              <a:buFont typeface="Arial" pitchFamily="34" charset="0"/>
              <a:buChar char="•"/>
            </a:pPr>
            <a:r>
              <a:rPr lang="en-US" dirty="0" smtClean="0"/>
              <a:t>Managing wages and salaries </a:t>
            </a:r>
          </a:p>
          <a:p>
            <a:pPr>
              <a:buFont typeface="Arial" pitchFamily="34" charset="0"/>
              <a:buChar char="•"/>
            </a:pPr>
            <a:r>
              <a:rPr lang="en-US" dirty="0" smtClean="0"/>
              <a:t>Providing incentives and benefits</a:t>
            </a:r>
          </a:p>
          <a:p>
            <a:pPr>
              <a:buFont typeface="Arial" pitchFamily="34" charset="0"/>
              <a:buChar char="•"/>
            </a:pPr>
            <a:r>
              <a:rPr lang="en-US" dirty="0" smtClean="0"/>
              <a:t>Appraising performance</a:t>
            </a:r>
          </a:p>
          <a:p>
            <a:pPr>
              <a:buNone/>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buFont typeface="Arial" pitchFamily="34" charset="0"/>
              <a:buChar char="•"/>
            </a:pPr>
            <a:r>
              <a:rPr lang="en-US" dirty="0" smtClean="0"/>
              <a:t>Communicating</a:t>
            </a:r>
          </a:p>
          <a:p>
            <a:pPr>
              <a:buFont typeface="Arial" pitchFamily="34" charset="0"/>
              <a:buChar char="•"/>
            </a:pPr>
            <a:r>
              <a:rPr lang="en-US" dirty="0" smtClean="0"/>
              <a:t>Implementing the organizations safety policy</a:t>
            </a:r>
          </a:p>
          <a:p>
            <a:pPr>
              <a:buFont typeface="Arial" pitchFamily="34" charset="0"/>
              <a:buChar char="•"/>
            </a:pPr>
            <a:r>
              <a:rPr lang="en-US" dirty="0" smtClean="0"/>
              <a:t>Training and developing</a:t>
            </a:r>
          </a:p>
          <a:p>
            <a:pPr>
              <a:buFont typeface="Arial" pitchFamily="34" charset="0"/>
              <a:buChar char="•"/>
            </a:pPr>
            <a:r>
              <a:rPr lang="en-US" dirty="0" smtClean="0"/>
              <a:t>Planning and developing</a:t>
            </a:r>
          </a:p>
          <a:p>
            <a:pPr>
              <a:buFont typeface="Arial" pitchFamily="34" charset="0"/>
              <a:buChar char="•"/>
            </a:pPr>
            <a:r>
              <a:rPr lang="en-US" dirty="0" smtClean="0"/>
              <a:t>Planning for the affects of change on staff</a:t>
            </a:r>
          </a:p>
          <a:p>
            <a:pPr>
              <a:buFont typeface="Arial" pitchFamily="34" charset="0"/>
              <a:buChar char="•"/>
            </a:pPr>
            <a:r>
              <a:rPr lang="en-US" dirty="0" smtClean="0"/>
              <a:t>Building Employee Commitment</a:t>
            </a:r>
          </a:p>
          <a:p>
            <a:pPr>
              <a:buFont typeface="Arial" pitchFamily="34" charset="0"/>
              <a:buChar char="•"/>
            </a:pPr>
            <a:r>
              <a:rPr lang="en-US" dirty="0" smtClean="0"/>
              <a:t>Implementing </a:t>
            </a:r>
            <a:r>
              <a:rPr lang="en-US" dirty="0" err="1" smtClean="0"/>
              <a:t>greivance</a:t>
            </a:r>
            <a:r>
              <a:rPr lang="en-US" dirty="0" smtClean="0"/>
              <a:t> and </a:t>
            </a:r>
            <a:r>
              <a:rPr lang="en-US" dirty="0" err="1" smtClean="0"/>
              <a:t>desciplinary</a:t>
            </a:r>
            <a:r>
              <a:rPr lang="en-US" dirty="0" smtClean="0"/>
              <a:t> </a:t>
            </a:r>
            <a:r>
              <a:rPr lang="en-US" dirty="0" err="1" smtClean="0"/>
              <a:t>machinary</a:t>
            </a:r>
            <a:endParaRPr lang="en-US" dirty="0" smtClean="0"/>
          </a:p>
          <a:p>
            <a:pPr>
              <a:buFont typeface="Arial" pitchFamily="34" charset="0"/>
              <a:buChar char="•"/>
            </a:pPr>
            <a:r>
              <a:rPr lang="en-US" dirty="0" smtClean="0"/>
              <a:t>Negotiating with employee representatives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Changing personal Values to the Workforce</a:t>
            </a:r>
          </a:p>
          <a:p>
            <a:pPr>
              <a:buNone/>
            </a:pPr>
            <a:r>
              <a:rPr lang="en-US" dirty="0" smtClean="0"/>
              <a:t>   With respect to an increasing emphasis upon the individual as compared with the organization. A number of changes in personal programs have been tried. Attempts have been made to Resigns jobs to provide challenging activities that needs of human ego.</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Changing expectations of citizen-employees</a:t>
            </a:r>
          </a:p>
          <a:p>
            <a:endParaRPr lang="en-US" dirty="0" smtClean="0"/>
          </a:p>
          <a:p>
            <a:pPr marL="571500" indent="-571500">
              <a:buFont typeface="+mj-lt"/>
              <a:buAutoNum type="romanUcPeriod"/>
            </a:pPr>
            <a:r>
              <a:rPr lang="en-US" dirty="0" smtClean="0"/>
              <a:t>Freedom of speech and</a:t>
            </a:r>
          </a:p>
          <a:p>
            <a:pPr marL="571500" indent="-571500">
              <a:buFont typeface="+mj-lt"/>
              <a:buAutoNum type="romanUcPeriod"/>
            </a:pPr>
            <a:r>
              <a:rPr lang="en-US" dirty="0" smtClean="0"/>
              <a:t>The right to privacy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pPr>
              <a:buNone/>
            </a:pPr>
            <a:r>
              <a:rPr lang="en-US" dirty="0" smtClean="0"/>
              <a:t>The Nature of Job Analysis</a:t>
            </a:r>
          </a:p>
          <a:p>
            <a:pPr>
              <a:buFont typeface="Arial" pitchFamily="34" charset="0"/>
              <a:buChar char="•"/>
            </a:pPr>
            <a:r>
              <a:rPr lang="en-US" dirty="0" smtClean="0"/>
              <a:t>Work activities</a:t>
            </a:r>
          </a:p>
          <a:p>
            <a:pPr>
              <a:buFont typeface="Arial" pitchFamily="34" charset="0"/>
              <a:buChar char="•"/>
            </a:pPr>
            <a:r>
              <a:rPr lang="en-US" dirty="0" smtClean="0"/>
              <a:t>Human Behaviours </a:t>
            </a:r>
          </a:p>
          <a:p>
            <a:pPr>
              <a:buFont typeface="Arial" pitchFamily="34" charset="0"/>
              <a:buChar char="•"/>
            </a:pPr>
            <a:r>
              <a:rPr lang="en-US" dirty="0" smtClean="0"/>
              <a:t>Machine Tools</a:t>
            </a:r>
          </a:p>
          <a:p>
            <a:pPr>
              <a:buFont typeface="Arial" pitchFamily="34" charset="0"/>
              <a:buChar char="•"/>
            </a:pPr>
            <a:r>
              <a:rPr lang="en-US" dirty="0" smtClean="0"/>
              <a:t>Performance Standards</a:t>
            </a:r>
          </a:p>
          <a:p>
            <a:pPr>
              <a:buFont typeface="Arial" pitchFamily="34" charset="0"/>
              <a:buChar char="•"/>
            </a:pPr>
            <a:r>
              <a:rPr lang="en-US" dirty="0" smtClean="0"/>
              <a:t>Job Context</a:t>
            </a:r>
          </a:p>
          <a:p>
            <a:pPr>
              <a:buFont typeface="Arial" pitchFamily="34" charset="0"/>
              <a:buChar char="•"/>
            </a:pPr>
            <a:r>
              <a:rPr lang="en-US" dirty="0" smtClean="0"/>
              <a:t>Human Requirements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Uses of Job Analysis information</a:t>
            </a:r>
            <a:endParaRPr lang="en-US" dirty="0"/>
          </a:p>
        </p:txBody>
      </p:sp>
      <p:sp>
        <p:nvSpPr>
          <p:cNvPr id="3" name="Content Placeholder 2"/>
          <p:cNvSpPr>
            <a:spLocks noGrp="1"/>
          </p:cNvSpPr>
          <p:nvPr>
            <p:ph sz="quarter" idx="1"/>
          </p:nvPr>
        </p:nvSpPr>
        <p:spPr/>
        <p:txBody>
          <a:bodyPr/>
          <a:lstStyle/>
          <a:p>
            <a:pPr>
              <a:buNone/>
            </a:pPr>
            <a:endParaRPr lang="en-US" dirty="0"/>
          </a:p>
        </p:txBody>
      </p:sp>
      <p:sp>
        <p:nvSpPr>
          <p:cNvPr id="4" name="Rectangle 3"/>
          <p:cNvSpPr/>
          <p:nvPr/>
        </p:nvSpPr>
        <p:spPr>
          <a:xfrm>
            <a:off x="3352800" y="1828800"/>
            <a:ext cx="1447800" cy="6858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smtClean="0"/>
              <a:t>Job Analysis</a:t>
            </a:r>
            <a:endParaRPr lang="en-US" sz="2400" b="1" dirty="0"/>
          </a:p>
        </p:txBody>
      </p:sp>
      <p:cxnSp>
        <p:nvCxnSpPr>
          <p:cNvPr id="6" name="Straight Arrow Connector 5"/>
          <p:cNvCxnSpPr/>
          <p:nvPr/>
        </p:nvCxnSpPr>
        <p:spPr>
          <a:xfrm>
            <a:off x="4114800" y="2590800"/>
            <a:ext cx="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3429000" y="3048000"/>
            <a:ext cx="1295400" cy="533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t>Job Description</a:t>
            </a:r>
            <a:endParaRPr lang="en-US" b="1" dirty="0"/>
          </a:p>
        </p:txBody>
      </p:sp>
      <p:cxnSp>
        <p:nvCxnSpPr>
          <p:cNvPr id="14" name="Straight Connector 13"/>
          <p:cNvCxnSpPr/>
          <p:nvPr/>
        </p:nvCxnSpPr>
        <p:spPr>
          <a:xfrm>
            <a:off x="1295400" y="3810000"/>
            <a:ext cx="6705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295400" y="3810000"/>
            <a:ext cx="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8001000" y="38100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971800" y="38100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638800" y="38100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762000" y="4267200"/>
            <a:ext cx="1143000" cy="9906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Recruiting and selection</a:t>
            </a:r>
            <a:endParaRPr lang="en-US" dirty="0"/>
          </a:p>
        </p:txBody>
      </p:sp>
      <p:sp>
        <p:nvSpPr>
          <p:cNvPr id="19" name="Rectangle 18"/>
          <p:cNvSpPr/>
          <p:nvPr/>
        </p:nvSpPr>
        <p:spPr>
          <a:xfrm>
            <a:off x="2514600" y="4191000"/>
            <a:ext cx="1371600" cy="914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Performance Appraisal</a:t>
            </a:r>
            <a:endParaRPr lang="en-US" dirty="0"/>
          </a:p>
        </p:txBody>
      </p:sp>
      <p:sp>
        <p:nvSpPr>
          <p:cNvPr id="21" name="Rectangle 20"/>
          <p:cNvSpPr/>
          <p:nvPr/>
        </p:nvSpPr>
        <p:spPr>
          <a:xfrm>
            <a:off x="4495800" y="4114800"/>
            <a:ext cx="2438400" cy="914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Job Evaluation-wage and salary </a:t>
            </a:r>
            <a:r>
              <a:rPr lang="en-US" dirty="0" err="1" smtClean="0"/>
              <a:t>descisions</a:t>
            </a:r>
            <a:endParaRPr lang="en-US" dirty="0"/>
          </a:p>
        </p:txBody>
      </p:sp>
      <p:sp>
        <p:nvSpPr>
          <p:cNvPr id="22" name="Rectangle 21"/>
          <p:cNvSpPr/>
          <p:nvPr/>
        </p:nvSpPr>
        <p:spPr>
          <a:xfrm>
            <a:off x="7162800" y="4191000"/>
            <a:ext cx="1447800" cy="8382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Training Requirements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92500" lnSpcReduction="20000"/>
          </a:bodyPr>
          <a:lstStyle/>
          <a:p>
            <a:r>
              <a:rPr lang="en-US" dirty="0" smtClean="0"/>
              <a:t>HRM is an art and science</a:t>
            </a:r>
          </a:p>
          <a:p>
            <a:r>
              <a:rPr lang="en-US" dirty="0" smtClean="0"/>
              <a:t>Traditional:</a:t>
            </a:r>
          </a:p>
          <a:p>
            <a:pPr>
              <a:buNone/>
            </a:pPr>
            <a:r>
              <a:rPr lang="en-US" dirty="0" smtClean="0"/>
              <a:t>   Thus, HRM is both the art of managing people</a:t>
            </a:r>
          </a:p>
          <a:p>
            <a:pPr>
              <a:buNone/>
            </a:pPr>
            <a:r>
              <a:rPr lang="en-US" dirty="0" smtClean="0"/>
              <a:t>   By resource to creative and innovative Approaches.</a:t>
            </a:r>
          </a:p>
          <a:p>
            <a:pPr>
              <a:buNone/>
            </a:pPr>
            <a:r>
              <a:rPr lang="en-US" dirty="0" smtClean="0"/>
              <a:t>   HR managers is also a people managers and people </a:t>
            </a:r>
            <a:r>
              <a:rPr lang="en-US" dirty="0" err="1" smtClean="0"/>
              <a:t>enabers</a:t>
            </a:r>
            <a:r>
              <a:rPr lang="en-US" dirty="0" smtClean="0"/>
              <a:t>.</a:t>
            </a:r>
          </a:p>
          <a:p>
            <a:pPr>
              <a:buNone/>
            </a:pPr>
            <a:r>
              <a:rPr lang="en-US" dirty="0" smtClean="0"/>
              <a:t>Contemporary:</a:t>
            </a:r>
          </a:p>
          <a:p>
            <a:pPr>
              <a:buNone/>
            </a:pPr>
            <a:r>
              <a:rPr lang="en-US" dirty="0" smtClean="0"/>
              <a:t>   HR manager is responsible for managing </a:t>
            </a:r>
            <a:r>
              <a:rPr lang="en-US" dirty="0" err="1" smtClean="0"/>
              <a:t>emploee</a:t>
            </a:r>
            <a:r>
              <a:rPr lang="en-US" dirty="0" smtClean="0"/>
              <a:t> expectations and management objectives both to ensure employee fulfillment and realization of management objectives.</a:t>
            </a:r>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Management Functions</a:t>
            </a:r>
          </a:p>
          <a:p>
            <a:pPr>
              <a:buFont typeface="Arial" pitchFamily="34" charset="0"/>
              <a:buChar char="•"/>
            </a:pPr>
            <a:r>
              <a:rPr lang="en-US" dirty="0" smtClean="0"/>
              <a:t>Planning </a:t>
            </a:r>
          </a:p>
          <a:p>
            <a:pPr>
              <a:buFont typeface="Arial" pitchFamily="34" charset="0"/>
              <a:buChar char="•"/>
            </a:pPr>
            <a:r>
              <a:rPr lang="en-US" dirty="0" smtClean="0"/>
              <a:t>Organizing</a:t>
            </a:r>
          </a:p>
          <a:p>
            <a:pPr>
              <a:buFont typeface="Arial" pitchFamily="34" charset="0"/>
              <a:buChar char="•"/>
            </a:pPr>
            <a:r>
              <a:rPr lang="en-US" dirty="0" smtClean="0"/>
              <a:t>Directing</a:t>
            </a:r>
          </a:p>
          <a:p>
            <a:pPr>
              <a:buFont typeface="Arial" pitchFamily="34" charset="0"/>
              <a:buChar char="•"/>
            </a:pPr>
            <a:r>
              <a:rPr lang="en-US" dirty="0" smtClean="0"/>
              <a:t>Controlling</a:t>
            </a:r>
          </a:p>
          <a:p>
            <a:pPr>
              <a:buNone/>
            </a:pPr>
            <a:endParaRPr lang="en-US" dirty="0" smtClean="0"/>
          </a:p>
          <a:p>
            <a:pPr>
              <a:buNone/>
            </a:pPr>
            <a:endParaRPr lang="en-US" dirty="0" smtClean="0"/>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Operative Functions</a:t>
            </a:r>
          </a:p>
          <a:p>
            <a:pPr>
              <a:buFont typeface="Arial" pitchFamily="34" charset="0"/>
              <a:buChar char="•"/>
            </a:pPr>
            <a:r>
              <a:rPr lang="en-US" dirty="0" smtClean="0"/>
              <a:t>Procurement</a:t>
            </a:r>
          </a:p>
          <a:p>
            <a:pPr>
              <a:buFont typeface="Arial" pitchFamily="34" charset="0"/>
              <a:buChar char="•"/>
            </a:pPr>
            <a:r>
              <a:rPr lang="en-US" dirty="0" smtClean="0"/>
              <a:t>Development</a:t>
            </a:r>
          </a:p>
          <a:p>
            <a:pPr>
              <a:buFont typeface="Arial" pitchFamily="34" charset="0"/>
              <a:buChar char="•"/>
            </a:pPr>
            <a:r>
              <a:rPr lang="en-US" dirty="0" smtClean="0"/>
              <a:t>Integration</a:t>
            </a:r>
          </a:p>
          <a:p>
            <a:pPr>
              <a:buFont typeface="Arial" pitchFamily="34" charset="0"/>
              <a:buChar char="•"/>
            </a:pPr>
            <a:r>
              <a:rPr lang="en-US" dirty="0" smtClean="0"/>
              <a:t>Maintenance</a:t>
            </a:r>
          </a:p>
          <a:p>
            <a:pPr>
              <a:buFont typeface="Arial" pitchFamily="34" charset="0"/>
              <a:buChar char="•"/>
            </a:pPr>
            <a:r>
              <a:rPr lang="en-US" dirty="0" smtClean="0"/>
              <a:t>Separation</a:t>
            </a:r>
          </a:p>
          <a:p>
            <a:pPr>
              <a:buFont typeface="Arial" pitchFamily="34" charset="0"/>
              <a:buChar char="•"/>
            </a:pPr>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The role of Human Resource Manager</a:t>
            </a:r>
          </a:p>
          <a:p>
            <a:pPr>
              <a:buNone/>
            </a:pPr>
            <a:r>
              <a:rPr lang="en-US" dirty="0" smtClean="0"/>
              <a:t>   Challenge of Modern Human Resource Management</a:t>
            </a:r>
          </a:p>
          <a:p>
            <a:pPr>
              <a:buFont typeface="Arial" pitchFamily="34" charset="0"/>
              <a:buChar char="•"/>
            </a:pPr>
            <a:r>
              <a:rPr lang="en-US" dirty="0" smtClean="0"/>
              <a:t>Changing mix of the Workforce</a:t>
            </a:r>
          </a:p>
          <a:p>
            <a:pPr>
              <a:buFont typeface="Arial" pitchFamily="34" charset="0"/>
              <a:buChar char="•"/>
            </a:pPr>
            <a:r>
              <a:rPr lang="en-US" dirty="0" smtClean="0"/>
              <a:t>Changing Personal Values of the Workforce</a:t>
            </a:r>
          </a:p>
          <a:p>
            <a:pPr>
              <a:buFont typeface="Arial" pitchFamily="34" charset="0"/>
              <a:buChar char="•"/>
            </a:pPr>
            <a:r>
              <a:rPr lang="en-US" dirty="0" smtClean="0"/>
              <a:t>Changing Expectations of Citizen-Employees</a:t>
            </a:r>
          </a:p>
          <a:p>
            <a:pPr>
              <a:buFont typeface="Arial" pitchFamily="34" charset="0"/>
              <a:buChar char="•"/>
            </a:pPr>
            <a:r>
              <a:rPr lang="en-US" dirty="0" smtClean="0"/>
              <a:t>Changing levels of Productivity</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Changing mix of the Workforce</a:t>
            </a:r>
          </a:p>
          <a:p>
            <a:pPr marL="571500" indent="-571500">
              <a:buFont typeface="+mj-lt"/>
              <a:buAutoNum type="romanLcPeriod"/>
            </a:pPr>
            <a:r>
              <a:rPr lang="en-US" dirty="0" smtClean="0"/>
              <a:t>Increased number of Minority Members </a:t>
            </a:r>
          </a:p>
          <a:p>
            <a:pPr marL="571500" indent="-571500">
              <a:buFont typeface="+mj-lt"/>
              <a:buAutoNum type="romanLcPeriod"/>
            </a:pPr>
            <a:r>
              <a:rPr lang="en-US" dirty="0" smtClean="0"/>
              <a:t>Increasing levels of formal education</a:t>
            </a:r>
          </a:p>
          <a:p>
            <a:pPr marL="571500" indent="-571500">
              <a:buFont typeface="+mj-lt"/>
              <a:buAutoNum type="romanLcPeriod"/>
            </a:pPr>
            <a:r>
              <a:rPr lang="en-US" dirty="0" smtClean="0"/>
              <a:t>More female employees</a:t>
            </a:r>
          </a:p>
          <a:p>
            <a:pPr marL="571500" indent="-571500">
              <a:buFont typeface="+mj-lt"/>
              <a:buAutoNum type="romanLcPeriod"/>
            </a:pPr>
            <a:r>
              <a:rPr lang="en-US" dirty="0" smtClean="0"/>
              <a:t>More married female employees</a:t>
            </a:r>
          </a:p>
          <a:p>
            <a:pPr marL="571500" indent="-571500">
              <a:buFont typeface="+mj-lt"/>
              <a:buAutoNum type="romanLcPeriod"/>
            </a:pPr>
            <a:r>
              <a:rPr lang="en-US" dirty="0" smtClean="0"/>
              <a:t>More working mothers</a:t>
            </a:r>
          </a:p>
          <a:p>
            <a:pPr marL="571500" indent="-571500">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Changing level of Productivity</a:t>
            </a:r>
          </a:p>
          <a:p>
            <a:pPr>
              <a:buNone/>
            </a:pPr>
            <a:r>
              <a:rPr lang="en-US" dirty="0" smtClean="0"/>
              <a:t>    Perhaps the most serious current problem facing all managers not just human resource managers is the declining productivity of the economy.</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lnSpcReduction="10000"/>
          </a:bodyPr>
          <a:lstStyle/>
          <a:p>
            <a:r>
              <a:rPr lang="en-US" dirty="0" smtClean="0"/>
              <a:t>Scope of human resource management</a:t>
            </a:r>
          </a:p>
          <a:p>
            <a:pPr>
              <a:buFont typeface="Arial" pitchFamily="34" charset="0"/>
              <a:buChar char="•"/>
            </a:pPr>
            <a:r>
              <a:rPr lang="en-US" dirty="0" smtClean="0"/>
              <a:t>Training and development</a:t>
            </a:r>
          </a:p>
          <a:p>
            <a:pPr>
              <a:buFont typeface="Arial" pitchFamily="34" charset="0"/>
              <a:buChar char="•"/>
            </a:pPr>
            <a:r>
              <a:rPr lang="en-US" dirty="0" smtClean="0"/>
              <a:t>Grievance Handling</a:t>
            </a:r>
          </a:p>
          <a:p>
            <a:pPr>
              <a:buFont typeface="Arial" pitchFamily="34" charset="0"/>
              <a:buChar char="•"/>
            </a:pPr>
            <a:r>
              <a:rPr lang="en-US" dirty="0" smtClean="0"/>
              <a:t>HR planning </a:t>
            </a:r>
          </a:p>
          <a:p>
            <a:pPr>
              <a:buFont typeface="Arial" pitchFamily="34" charset="0"/>
              <a:buChar char="•"/>
            </a:pPr>
            <a:r>
              <a:rPr lang="en-US" dirty="0" smtClean="0"/>
              <a:t>Industrial Relation</a:t>
            </a:r>
          </a:p>
          <a:p>
            <a:pPr>
              <a:buFont typeface="Arial" pitchFamily="34" charset="0"/>
              <a:buChar char="•"/>
            </a:pPr>
            <a:r>
              <a:rPr lang="en-US" dirty="0" smtClean="0"/>
              <a:t>Hiring(</a:t>
            </a:r>
            <a:r>
              <a:rPr lang="en-US" dirty="0" err="1" smtClean="0"/>
              <a:t>Recuritment</a:t>
            </a:r>
            <a:r>
              <a:rPr lang="en-US" dirty="0" smtClean="0"/>
              <a:t> and Selection)</a:t>
            </a:r>
          </a:p>
          <a:p>
            <a:pPr>
              <a:buFont typeface="Arial" pitchFamily="34" charset="0"/>
              <a:buChar char="•"/>
            </a:pPr>
            <a:r>
              <a:rPr lang="en-US" dirty="0" smtClean="0"/>
              <a:t>Payroll Management</a:t>
            </a:r>
          </a:p>
          <a:p>
            <a:pPr>
              <a:buFont typeface="Arial" pitchFamily="34" charset="0"/>
              <a:buChar char="•"/>
            </a:pPr>
            <a:r>
              <a:rPr lang="en-US" dirty="0" smtClean="0"/>
              <a:t>Legal Procedures</a:t>
            </a:r>
          </a:p>
          <a:p>
            <a:pPr>
              <a:buFont typeface="Arial" pitchFamily="34" charset="0"/>
              <a:buChar char="•"/>
            </a:pPr>
            <a:r>
              <a:rPr lang="en-US" dirty="0" smtClean="0"/>
              <a:t>Reward and recognition</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2149</TotalTime>
  <Words>1228</Words>
  <Application>Microsoft Office PowerPoint</Application>
  <PresentationFormat>On-screen Show (4:3)</PresentationFormat>
  <Paragraphs>154</Paragraphs>
  <Slides>26</Slides>
  <Notes>3</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Median</vt:lpstr>
      <vt:lpstr>Human resource Management</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Uses of Job Analysis information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 resource Management</dc:title>
  <dc:creator>Windows User</dc:creator>
  <cp:lastModifiedBy>Windows User</cp:lastModifiedBy>
  <cp:revision>67</cp:revision>
  <dcterms:created xsi:type="dcterms:W3CDTF">2019-10-21T09:00:36Z</dcterms:created>
  <dcterms:modified xsi:type="dcterms:W3CDTF">2020-04-09T11:07:06Z</dcterms:modified>
</cp:coreProperties>
</file>